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463" r:id="rId3"/>
    <p:sldId id="763" r:id="rId4"/>
    <p:sldId id="764" r:id="rId5"/>
    <p:sldId id="765" r:id="rId6"/>
    <p:sldId id="838" r:id="rId7"/>
    <p:sldId id="767" r:id="rId8"/>
    <p:sldId id="768" r:id="rId9"/>
    <p:sldId id="769" r:id="rId10"/>
    <p:sldId id="770" r:id="rId11"/>
    <p:sldId id="771" r:id="rId12"/>
    <p:sldId id="837" r:id="rId13"/>
    <p:sldId id="773" r:id="rId14"/>
    <p:sldId id="774" r:id="rId15"/>
    <p:sldId id="775" r:id="rId16"/>
    <p:sldId id="776" r:id="rId17"/>
    <p:sldId id="841" r:id="rId18"/>
    <p:sldId id="840" r:id="rId19"/>
    <p:sldId id="83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RylNA6wzDV4+5Yag3jLNQw==" hashData="PC9QTGJTq9DigUlbvSBonvzTEzh+EXkNtR3KjzkAMDKx1pJn01OKgleQGWrJmSbby6nrpa1UzWIuxE+4lRA0JQ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53C06-0FF8-45F6-9B8D-D4D3D7EA1132}" v="1" dt="2026-05-08T14:24:14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z F. Goncalves" userId="75415c95fe52bc96" providerId="LiveId" clId="{7C933765-38D3-4329-A033-B49D77236BFC}"/>
    <pc:docChg chg="mod modSld">
      <pc:chgData name="Luiz F. Goncalves" userId="75415c95fe52bc96" providerId="LiveId" clId="{7C933765-38D3-4329-A033-B49D77236BFC}" dt="2026-05-08T14:47:15.514" v="78" actId="14100"/>
      <pc:docMkLst>
        <pc:docMk/>
      </pc:docMkLst>
      <pc:sldChg chg="addSp modSp mod">
        <pc:chgData name="Luiz F. Goncalves" userId="75415c95fe52bc96" providerId="LiveId" clId="{7C933765-38D3-4329-A033-B49D77236BFC}" dt="2026-05-08T14:47:15.514" v="78" actId="14100"/>
        <pc:sldMkLst>
          <pc:docMk/>
          <pc:sldMk cId="3352460296" sldId="256"/>
        </pc:sldMkLst>
        <pc:spChg chg="mod">
          <ac:chgData name="Luiz F. Goncalves" userId="75415c95fe52bc96" providerId="LiveId" clId="{7C933765-38D3-4329-A033-B49D77236BFC}" dt="2026-05-08T14:47:15.514" v="78" actId="14100"/>
          <ac:spMkLst>
            <pc:docMk/>
            <pc:sldMk cId="3352460296" sldId="256"/>
            <ac:spMk id="3" creationId="{14BE32DE-9859-5ED8-6BF9-21FB470012CE}"/>
          </ac:spMkLst>
        </pc:spChg>
        <pc:spChg chg="add mod">
          <ac:chgData name="Luiz F. Goncalves" userId="75415c95fe52bc96" providerId="LiveId" clId="{7C933765-38D3-4329-A033-B49D77236BFC}" dt="2026-05-08T14:46:37.459" v="77" actId="113"/>
          <ac:spMkLst>
            <pc:docMk/>
            <pc:sldMk cId="3352460296" sldId="256"/>
            <ac:spMk id="5" creationId="{19A594F0-AB0F-A407-A7AB-5A2468D30C76}"/>
          </ac:spMkLst>
        </pc:spChg>
      </pc:sldChg>
      <pc:sldChg chg="modSp mod">
        <pc:chgData name="Luiz F. Goncalves" userId="75415c95fe52bc96" providerId="LiveId" clId="{7C933765-38D3-4329-A033-B49D77236BFC}" dt="2026-05-08T14:39:09.602" v="2" actId="1440"/>
        <pc:sldMkLst>
          <pc:docMk/>
          <pc:sldMk cId="3693188335" sldId="840"/>
        </pc:sldMkLst>
        <pc:picChg chg="mod">
          <ac:chgData name="Luiz F. Goncalves" userId="75415c95fe52bc96" providerId="LiveId" clId="{7C933765-38D3-4329-A033-B49D77236BFC}" dt="2026-05-08T14:39:09.602" v="2" actId="1440"/>
          <ac:picMkLst>
            <pc:docMk/>
            <pc:sldMk cId="3693188335" sldId="840"/>
            <ac:picMk id="5" creationId="{224621E7-D7EF-DA0F-137B-2E978E142CB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812ED-701A-4B74-8FB1-F8275C7D4CE5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43C1D-AFD7-4B47-A726-19FC951A4C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23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 dirty="0">
                <a:solidFill>
                  <a:srgbClr val="FF0000"/>
                </a:solidFill>
              </a:rPr>
              <a:t>Códigos de ubicación ISO</a:t>
            </a:r>
          </a:p>
          <a:p>
            <a:pPr marL="228600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 lang="es-ES" sz="1200" b="1" dirty="0">
              <a:solidFill>
                <a:srgbClr val="FF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 dirty="0">
                <a:solidFill>
                  <a:srgbClr val="FF0000"/>
                </a:solidFill>
              </a:rPr>
              <a:t>Ejemplo : LT5N =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 dirty="0">
                <a:solidFill>
                  <a:srgbClr val="FF0000"/>
                </a:solidFill>
              </a:rPr>
              <a:t>L = lado izquierdo ( </a:t>
            </a:r>
            <a:r>
              <a:rPr lang="es-ES" sz="1200" b="1" dirty="0" err="1">
                <a:solidFill>
                  <a:srgbClr val="FF0000"/>
                </a:solidFill>
              </a:rPr>
              <a:t>left</a:t>
            </a:r>
            <a:r>
              <a:rPr lang="es-ES" sz="1200" b="1" dirty="0">
                <a:solidFill>
                  <a:srgbClr val="FF0000"/>
                </a:solidFill>
              </a:rPr>
              <a:t> )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 dirty="0">
                <a:solidFill>
                  <a:srgbClr val="FF0000"/>
                </a:solidFill>
              </a:rPr>
              <a:t>T = parte de arriba ( top )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 dirty="0">
                <a:solidFill>
                  <a:srgbClr val="FF0000"/>
                </a:solidFill>
              </a:rPr>
              <a:t>5N = panel numero 5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40B21-4990-4195-BF28-4A79361C7C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93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40B21-4990-4195-BF28-4A79361C7C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1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40B21-4990-4195-BF28-4A79361C7C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28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C7E8D-2374-4F67-C07B-91C3C6D6F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7F9530-0EA6-1B17-2956-8E0B0739F1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358799-3DD4-8A7E-B1F4-96128B915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6439C-B830-90F7-7F1D-6FC4856247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5AAFCC-168C-4ABD-B6A7-65442450A8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6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96ABE-4DB8-33D7-E7CC-0FBF2B1F9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DD39B0-1101-C482-D1B1-243875EB8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33756-6164-1E3A-84E4-4F12477D2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0EAA6-7B86-1E7A-9BF8-983D1C268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395F2-84EA-FBED-3722-7169526D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7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4081C-C9A1-856A-E866-09A941AEB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315449-C6BF-8C01-07BF-9B7FB356B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A6441-E628-7C99-7DCC-D840775B0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F991F-A5AF-3698-CEC1-F318A1AD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85CB1-2E5C-FD39-B924-5FE0680D4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8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AAF178-5552-4698-60D4-59133C2123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48B2D-BE5D-3603-987B-ED4B44E95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7323A-F122-6FD6-0776-C63BD5523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50D63-F62A-EFC2-81CA-CC67F5BA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C28A1-AB35-FB52-D6C9-421725E67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85FAC-2DFE-D395-0695-5D82431C2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5A233-4C53-EFC4-5A22-ED31DBAA6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DA89D-08ED-042E-3BB2-D027865E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59010-CE4A-D47F-BDB6-CE4212D03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4DC36-7C76-3A13-04D8-DADBE2C0E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7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6CE72-F6F9-2457-17E4-840A0C66F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F9C16-6E78-D44A-5AC2-BEE83CF75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8C2BD-51DC-9E49-7FFE-ABA150D5C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61D98-00E6-7B7B-495F-5EB2D3FE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378D0-D256-FA18-5C9E-8745BC602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5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AF3C3-D7B6-A448-CA46-E1BAF05A7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F2BC4-C58C-3273-A030-D909584AB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93FA4-CEBC-7ADA-1D84-D21AA5E52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5276E-3F30-A53C-C471-50D14821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AC1D1-0443-DC3E-AFFF-0D89AD7B1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7DA29-3B4C-B12F-941A-1C7E6C0AC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44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F4674-368F-9F05-D152-83F4FB492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8DEA8-6743-7FF3-E83E-0AB38F1CA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96E8E-4CF7-30C3-222E-F8CF6ADC1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AD6EC6-2E5A-A71E-9A74-850EA850C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8BA125-6B81-3990-589D-4F8477F97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ADFE0D-6797-359A-A56A-A6121C3CF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472774-EF55-0246-0413-533E4BC6E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2C21B7-10F8-F717-C18D-D02A9F89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5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BB8A-3997-4C3A-6BE2-4A22E451F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DD666-2992-E07F-D12D-FB77F2E8E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E9133-E0D5-F840-9AEE-124702CF2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13D36-2440-AE5B-8359-618E7F32A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0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DE69E2-C912-1DA4-D085-2794934D7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1E3ABE-1E30-5A55-8D5C-73C2D43AB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73EF48-DFDA-85A5-49EA-3AE0EE433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E075D-AF62-DB01-178A-7F4458E61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BBD33-8AE7-32DC-413B-ACB56283A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1BCA6-92E8-BC70-9461-9C2571924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E19C8-8632-2F5B-5509-4C3B6CAAE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ABFE7D-B745-689F-0D5C-50F12BEE2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9E5C4-4BB6-EDEA-45F1-D450B2597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6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2FB5A-D665-A99C-5A37-7F185B5F7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8DE228-0ABC-8DCC-CD7B-14B6E73ED4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4C283-8129-0D90-6469-75EC28F0D8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945CA-690A-A42B-FEF9-1D28EFFD1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925C6-EA88-A09C-DED5-DD60B8911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C7396-FD0E-EAEA-CDBA-576665B12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8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A4A3E4-E5DE-071D-93C7-862273018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AE21C-DCD3-3839-FC50-A79E7D588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88C45-5886-1948-CF6E-B56D650E8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2164FA-1E3E-4484-A056-DBFB37A93529}" type="datetimeFigureOut">
              <a:rPr lang="en-US" smtClean="0"/>
              <a:t>5/8/2026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C9E57-0345-FE79-0AEE-1D2D7F8AA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C763A-100F-A82B-CA33-610A14072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A43333-6E73-4CB0-B057-DE1FC4EBAD1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CE42B5-2043-611B-04B5-62279C0B1BA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208709" y="136525"/>
            <a:ext cx="1798476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9D6E9-22DC-D809-B703-3AE162738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066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Welcome!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sz="3100" dirty="0">
                <a:solidFill>
                  <a:srgbClr val="002060"/>
                </a:solidFill>
              </a:rPr>
              <a:t>Overview of ISO Location Codes</a:t>
            </a:r>
            <a:br>
              <a:rPr lang="en-US" sz="3100" dirty="0">
                <a:solidFill>
                  <a:srgbClr val="002060"/>
                </a:solidFill>
              </a:rPr>
            </a:br>
            <a:endParaRPr lang="en-US" sz="3100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BE32DE-9859-5ED8-6BF9-21FB470012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81796"/>
            <a:ext cx="9144000" cy="1276004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1C5BF7-0BE5-C925-7838-EEFC8A050805}"/>
              </a:ext>
            </a:extLst>
          </p:cNvPr>
          <p:cNvSpPr txBox="1"/>
          <p:nvPr/>
        </p:nvSpPr>
        <p:spPr>
          <a:xfrm>
            <a:off x="8375904" y="4581144"/>
            <a:ext cx="28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Version: 5 April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A594F0-AB0F-A407-A7AB-5A2468D30C76}"/>
              </a:ext>
            </a:extLst>
          </p:cNvPr>
          <p:cNvSpPr txBox="1"/>
          <p:nvPr/>
        </p:nvSpPr>
        <p:spPr>
          <a:xfrm>
            <a:off x="3406832" y="3417372"/>
            <a:ext cx="537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This file is set to be viewed in presentation mode.</a:t>
            </a:r>
          </a:p>
        </p:txBody>
      </p:sp>
    </p:spTree>
    <p:extLst>
      <p:ext uri="{BB962C8B-B14F-4D97-AF65-F5344CB8AC3E}">
        <p14:creationId xmlns:p14="http://schemas.microsoft.com/office/powerpoint/2010/main" val="3352460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B8503-5D3F-CC23-D435-BA34A4DE4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:a16="http://schemas.microsoft.com/office/drawing/2014/main" id="{87E123FF-F6E6-0B64-4AAA-B24ED1E06132}"/>
              </a:ext>
            </a:extLst>
          </p:cNvPr>
          <p:cNvSpPr/>
          <p:nvPr/>
        </p:nvSpPr>
        <p:spPr>
          <a:xfrm>
            <a:off x="3069035" y="1353854"/>
            <a:ext cx="373034" cy="136214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189F23C6-B693-1DCA-4DA0-2B5B3F67D116}"/>
              </a:ext>
            </a:extLst>
          </p:cNvPr>
          <p:cNvSpPr/>
          <p:nvPr/>
        </p:nvSpPr>
        <p:spPr>
          <a:xfrm>
            <a:off x="3103613" y="5477948"/>
            <a:ext cx="383950" cy="12668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8262A78F-5212-21CC-34CF-55B0949B4271}"/>
              </a:ext>
            </a:extLst>
          </p:cNvPr>
          <p:cNvSpPr/>
          <p:nvPr/>
        </p:nvSpPr>
        <p:spPr>
          <a:xfrm>
            <a:off x="3069036" y="1631124"/>
            <a:ext cx="418527" cy="179746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250C95B-BE68-6AE6-20CE-199D1411D9DC}"/>
              </a:ext>
            </a:extLst>
          </p:cNvPr>
          <p:cNvSpPr/>
          <p:nvPr/>
        </p:nvSpPr>
        <p:spPr>
          <a:xfrm>
            <a:off x="3077285" y="3554330"/>
            <a:ext cx="410278" cy="179787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0820F6-AA85-79BE-698E-725E5326BA53}"/>
              </a:ext>
            </a:extLst>
          </p:cNvPr>
          <p:cNvSpPr txBox="1"/>
          <p:nvPr/>
        </p:nvSpPr>
        <p:spPr>
          <a:xfrm>
            <a:off x="2428307" y="1131094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34FD94-0428-DBEB-C510-C5B21CE7E379}"/>
              </a:ext>
            </a:extLst>
          </p:cNvPr>
          <p:cNvSpPr txBox="1"/>
          <p:nvPr/>
        </p:nvSpPr>
        <p:spPr>
          <a:xfrm>
            <a:off x="2503487" y="5140349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FE28BA-C892-1A99-8333-85E6029FA315}"/>
              </a:ext>
            </a:extLst>
          </p:cNvPr>
          <p:cNvSpPr txBox="1"/>
          <p:nvPr/>
        </p:nvSpPr>
        <p:spPr>
          <a:xfrm>
            <a:off x="2485673" y="2264603"/>
            <a:ext cx="304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81CC37-8491-B723-89F4-054368E1E6EA}"/>
              </a:ext>
            </a:extLst>
          </p:cNvPr>
          <p:cNvSpPr txBox="1"/>
          <p:nvPr/>
        </p:nvSpPr>
        <p:spPr>
          <a:xfrm>
            <a:off x="2509759" y="4113803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4898AA-437F-D5B5-61CD-1CE1DB4C4B12}"/>
              </a:ext>
            </a:extLst>
          </p:cNvPr>
          <p:cNvSpPr txBox="1"/>
          <p:nvPr/>
        </p:nvSpPr>
        <p:spPr>
          <a:xfrm>
            <a:off x="5292047" y="5671043"/>
            <a:ext cx="179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Front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58155B0-865B-C4DF-D877-076917B04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0442" y="1255562"/>
            <a:ext cx="3775413" cy="4415483"/>
          </a:xfrm>
          <a:prstGeom prst="rect">
            <a:avLst/>
          </a:prstGeom>
        </p:spPr>
      </p:pic>
      <p:sp>
        <p:nvSpPr>
          <p:cNvPr id="16" name="Arrow: Left 15">
            <a:extLst>
              <a:ext uri="{FF2B5EF4-FFF2-40B4-BE49-F238E27FC236}">
                <a16:creationId xmlns:a16="http://schemas.microsoft.com/office/drawing/2014/main" id="{055D9F59-2309-11F5-3EBD-3EA70E2CFAB9}"/>
              </a:ext>
            </a:extLst>
          </p:cNvPr>
          <p:cNvSpPr/>
          <p:nvPr/>
        </p:nvSpPr>
        <p:spPr>
          <a:xfrm>
            <a:off x="7947860" y="995947"/>
            <a:ext cx="1903242" cy="173780"/>
          </a:xfrm>
          <a:prstGeom prst="leftArrow">
            <a:avLst>
              <a:gd name="adj1" fmla="val 50000"/>
              <a:gd name="adj2" fmla="val 138987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E7134-A416-AEF9-89E8-3F9C4B8BA013}"/>
              </a:ext>
            </a:extLst>
          </p:cNvPr>
          <p:cNvSpPr txBox="1"/>
          <p:nvPr/>
        </p:nvSpPr>
        <p:spPr>
          <a:xfrm>
            <a:off x="8173232" y="1125895"/>
            <a:ext cx="2057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Follows the door positions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F60E95-6E0C-EB26-F49C-30EB8845F8A9}"/>
              </a:ext>
            </a:extLst>
          </p:cNvPr>
          <p:cNvCxnSpPr>
            <a:cxnSpLocks/>
          </p:cNvCxnSpPr>
          <p:nvPr/>
        </p:nvCxnSpPr>
        <p:spPr>
          <a:xfrm>
            <a:off x="4065494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13AD27-2F40-FA6E-79BB-1407A28BB4EC}"/>
              </a:ext>
            </a:extLst>
          </p:cNvPr>
          <p:cNvCxnSpPr>
            <a:cxnSpLocks/>
          </p:cNvCxnSpPr>
          <p:nvPr/>
        </p:nvCxnSpPr>
        <p:spPr>
          <a:xfrm>
            <a:off x="7165041" y="1222771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78BDA8-E7D6-02A7-0B99-0C2766A8EB57}"/>
              </a:ext>
            </a:extLst>
          </p:cNvPr>
          <p:cNvCxnSpPr>
            <a:cxnSpLocks/>
          </p:cNvCxnSpPr>
          <p:nvPr/>
        </p:nvCxnSpPr>
        <p:spPr>
          <a:xfrm>
            <a:off x="5608148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90A4962-3219-A898-1711-4AC348AD0E61}"/>
              </a:ext>
            </a:extLst>
          </p:cNvPr>
          <p:cNvSpPr txBox="1"/>
          <p:nvPr/>
        </p:nvSpPr>
        <p:spPr>
          <a:xfrm>
            <a:off x="3757117" y="860647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D7B0B2-1E8D-1E72-CF21-9E3C6534C74E}"/>
              </a:ext>
            </a:extLst>
          </p:cNvPr>
          <p:cNvSpPr txBox="1"/>
          <p:nvPr/>
        </p:nvSpPr>
        <p:spPr>
          <a:xfrm>
            <a:off x="7209048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631125-B59A-69CE-F51F-C849068817CD}"/>
              </a:ext>
            </a:extLst>
          </p:cNvPr>
          <p:cNvSpPr txBox="1"/>
          <p:nvPr/>
        </p:nvSpPr>
        <p:spPr>
          <a:xfrm>
            <a:off x="6317671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870691-E792-EF87-51D4-9B0F873F0A35}"/>
              </a:ext>
            </a:extLst>
          </p:cNvPr>
          <p:cNvSpPr txBox="1"/>
          <p:nvPr/>
        </p:nvSpPr>
        <p:spPr>
          <a:xfrm>
            <a:off x="4767429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43100E55-0238-33D6-40E2-6C3D501B02A0}"/>
              </a:ext>
            </a:extLst>
          </p:cNvPr>
          <p:cNvSpPr/>
          <p:nvPr/>
        </p:nvSpPr>
        <p:spPr>
          <a:xfrm>
            <a:off x="1981891" y="1262435"/>
            <a:ext cx="418527" cy="4431912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F10B53-B620-CE4A-33C9-8C9C95C6F024}"/>
              </a:ext>
            </a:extLst>
          </p:cNvPr>
          <p:cNvSpPr txBox="1"/>
          <p:nvPr/>
        </p:nvSpPr>
        <p:spPr>
          <a:xfrm>
            <a:off x="1339303" y="3201392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157085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35B74-5D67-51AB-6EBC-869AC343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 </a:t>
            </a:r>
            <a:r>
              <a:rPr lang="en-US" sz="2400" b="1" dirty="0">
                <a:solidFill>
                  <a:srgbClr val="0070C0"/>
                </a:solidFill>
              </a:rPr>
              <a:t>Floor Face = B (first character)</a:t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>Underside = U (first character)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B776C0-EEF8-3DD9-A960-A64FB6A940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2153" y="2365895"/>
            <a:ext cx="6972313" cy="212621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A5D702-E050-4101-547B-3341F71F9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555" y="4511991"/>
            <a:ext cx="10078064" cy="210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19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A5582-A46E-5BCC-CDDA-D58AC037C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057669D-9B53-8BB9-C886-362C26443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143" y="3871025"/>
            <a:ext cx="7535429" cy="1572904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C1CF0A3-8162-528F-3E68-FD069B214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76143" y="2006115"/>
            <a:ext cx="7535429" cy="15729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FEA5B0-AB79-9D9F-8695-D37C61830AC5}"/>
              </a:ext>
            </a:extLst>
          </p:cNvPr>
          <p:cNvSpPr txBox="1"/>
          <p:nvPr/>
        </p:nvSpPr>
        <p:spPr>
          <a:xfrm>
            <a:off x="5403149" y="5583994"/>
            <a:ext cx="199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Right Side 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3ECB21A-A844-824E-92BD-362C77C79885}"/>
              </a:ext>
            </a:extLst>
          </p:cNvPr>
          <p:cNvSpPr/>
          <p:nvPr/>
        </p:nvSpPr>
        <p:spPr>
          <a:xfrm>
            <a:off x="3194211" y="3971677"/>
            <a:ext cx="685800" cy="685800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ACE059CD-3627-2A91-624A-E69F594D1BB0}"/>
              </a:ext>
            </a:extLst>
          </p:cNvPr>
          <p:cNvSpPr/>
          <p:nvPr/>
        </p:nvSpPr>
        <p:spPr>
          <a:xfrm>
            <a:off x="8989529" y="2197679"/>
            <a:ext cx="685800" cy="1278081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E5D950FD-C687-C899-4867-8EEC01AF0FFE}"/>
              </a:ext>
            </a:extLst>
          </p:cNvPr>
          <p:cNvSpPr/>
          <p:nvPr/>
        </p:nvSpPr>
        <p:spPr>
          <a:xfrm>
            <a:off x="3282843" y="2978191"/>
            <a:ext cx="1383369" cy="579812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FAE934-3764-4C59-B548-6CD7DFD16C52}"/>
              </a:ext>
            </a:extLst>
          </p:cNvPr>
          <p:cNvSpPr txBox="1"/>
          <p:nvPr/>
        </p:nvSpPr>
        <p:spPr>
          <a:xfrm>
            <a:off x="3165085" y="4760071"/>
            <a:ext cx="102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RT2N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8B0E9-19F5-5D5E-FB4A-E365C4F18AFB}"/>
              </a:ext>
            </a:extLst>
          </p:cNvPr>
          <p:cNvSpPr txBox="1"/>
          <p:nvPr/>
        </p:nvSpPr>
        <p:spPr>
          <a:xfrm>
            <a:off x="3538459" y="2596688"/>
            <a:ext cx="89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RB23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A7D27B-4A0D-825B-9DE1-37C2A03C3AF2}"/>
              </a:ext>
            </a:extLst>
          </p:cNvPr>
          <p:cNvSpPr txBox="1"/>
          <p:nvPr/>
        </p:nvSpPr>
        <p:spPr>
          <a:xfrm>
            <a:off x="8228204" y="2701703"/>
            <a:ext cx="85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RX0N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2FA435E-C681-EF37-746B-BDA24E575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217" y="5244539"/>
            <a:ext cx="731584" cy="2823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217924-BABE-BDF8-F213-B9EA9D48BFAB}"/>
              </a:ext>
            </a:extLst>
          </p:cNvPr>
          <p:cNvSpPr txBox="1"/>
          <p:nvPr/>
        </p:nvSpPr>
        <p:spPr>
          <a:xfrm>
            <a:off x="6220716" y="4828741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RG6N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95A6836-E4ED-6D1A-D317-CD10522D22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794" y="330617"/>
            <a:ext cx="4762410" cy="150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7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3" grpId="0"/>
      <p:bldP spid="16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DC182-37CA-EDE9-E394-FC9CFCFBE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:a16="http://schemas.microsoft.com/office/drawing/2014/main" id="{35DB9951-9867-3AE1-9F73-FCDAA8E0DEEA}"/>
              </a:ext>
            </a:extLst>
          </p:cNvPr>
          <p:cNvSpPr/>
          <p:nvPr/>
        </p:nvSpPr>
        <p:spPr>
          <a:xfrm>
            <a:off x="3069035" y="1353854"/>
            <a:ext cx="373034" cy="136214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6E902EB1-7393-C824-4AEF-2C191F57BE07}"/>
              </a:ext>
            </a:extLst>
          </p:cNvPr>
          <p:cNvSpPr/>
          <p:nvPr/>
        </p:nvSpPr>
        <p:spPr>
          <a:xfrm>
            <a:off x="3103613" y="5477948"/>
            <a:ext cx="383950" cy="12668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7BDB776F-4932-70AF-DEA5-901339B3D129}"/>
              </a:ext>
            </a:extLst>
          </p:cNvPr>
          <p:cNvSpPr/>
          <p:nvPr/>
        </p:nvSpPr>
        <p:spPr>
          <a:xfrm>
            <a:off x="3069036" y="1631124"/>
            <a:ext cx="418527" cy="179746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E415A34-9498-7E79-3858-5883AC19A685}"/>
              </a:ext>
            </a:extLst>
          </p:cNvPr>
          <p:cNvSpPr/>
          <p:nvPr/>
        </p:nvSpPr>
        <p:spPr>
          <a:xfrm>
            <a:off x="3077285" y="3554330"/>
            <a:ext cx="410278" cy="179787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65B730-9F0A-CD6A-41A4-634C388C9B26}"/>
              </a:ext>
            </a:extLst>
          </p:cNvPr>
          <p:cNvSpPr txBox="1"/>
          <p:nvPr/>
        </p:nvSpPr>
        <p:spPr>
          <a:xfrm>
            <a:off x="2428307" y="1131094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AAC1D6-B236-EE06-8667-846F6EF5430D}"/>
              </a:ext>
            </a:extLst>
          </p:cNvPr>
          <p:cNvSpPr txBox="1"/>
          <p:nvPr/>
        </p:nvSpPr>
        <p:spPr>
          <a:xfrm>
            <a:off x="2503487" y="5140349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3738F3-787E-B9FD-BF38-E8DB6D69D8EF}"/>
              </a:ext>
            </a:extLst>
          </p:cNvPr>
          <p:cNvSpPr txBox="1"/>
          <p:nvPr/>
        </p:nvSpPr>
        <p:spPr>
          <a:xfrm>
            <a:off x="2485673" y="2264603"/>
            <a:ext cx="304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1FB729-5DD2-0E95-E08D-36BC69BFD5C1}"/>
              </a:ext>
            </a:extLst>
          </p:cNvPr>
          <p:cNvSpPr txBox="1"/>
          <p:nvPr/>
        </p:nvSpPr>
        <p:spPr>
          <a:xfrm>
            <a:off x="2509759" y="4113803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66D701-07E9-75D7-432B-38F0875A66E3}"/>
              </a:ext>
            </a:extLst>
          </p:cNvPr>
          <p:cNvSpPr txBox="1"/>
          <p:nvPr/>
        </p:nvSpPr>
        <p:spPr>
          <a:xfrm>
            <a:off x="5561744" y="5641298"/>
            <a:ext cx="179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Doors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DF04C791-91E3-32DB-58C9-7FA96B570C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0541" y="1246100"/>
            <a:ext cx="4142065" cy="4413380"/>
          </a:xfrm>
          <a:prstGeom prst="rect">
            <a:avLst/>
          </a:prstGeom>
        </p:spPr>
      </p:pic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1DBE2697-20C4-B6C6-E201-BCED7A94C71C}"/>
              </a:ext>
            </a:extLst>
          </p:cNvPr>
          <p:cNvSpPr/>
          <p:nvPr/>
        </p:nvSpPr>
        <p:spPr>
          <a:xfrm>
            <a:off x="4603524" y="1262435"/>
            <a:ext cx="685800" cy="399574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A6808A73-CB93-270A-24CC-D5CEC8A053C3}"/>
              </a:ext>
            </a:extLst>
          </p:cNvPr>
          <p:cNvSpPr/>
          <p:nvPr/>
        </p:nvSpPr>
        <p:spPr>
          <a:xfrm>
            <a:off x="3439033" y="4453270"/>
            <a:ext cx="685800" cy="579727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DAC212-6FF5-6A35-2360-63210EE81D74}"/>
              </a:ext>
            </a:extLst>
          </p:cNvPr>
          <p:cNvSpPr txBox="1"/>
          <p:nvPr/>
        </p:nvSpPr>
        <p:spPr>
          <a:xfrm>
            <a:off x="4726865" y="1660470"/>
            <a:ext cx="1633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DH2N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2711FD-ECF5-1AC6-DA06-A8EBD0B24202}"/>
              </a:ext>
            </a:extLst>
          </p:cNvPr>
          <p:cNvSpPr txBox="1"/>
          <p:nvPr/>
        </p:nvSpPr>
        <p:spPr>
          <a:xfrm>
            <a:off x="4176182" y="4670320"/>
            <a:ext cx="1499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DB1N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50C75E-A165-DA6E-A1A7-87283E37E4A4}"/>
              </a:ext>
            </a:extLst>
          </p:cNvPr>
          <p:cNvCxnSpPr>
            <a:cxnSpLocks/>
          </p:cNvCxnSpPr>
          <p:nvPr/>
        </p:nvCxnSpPr>
        <p:spPr>
          <a:xfrm>
            <a:off x="4065494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C2C506-5E22-229E-E135-04A431180E50}"/>
              </a:ext>
            </a:extLst>
          </p:cNvPr>
          <p:cNvCxnSpPr>
            <a:cxnSpLocks/>
          </p:cNvCxnSpPr>
          <p:nvPr/>
        </p:nvCxnSpPr>
        <p:spPr>
          <a:xfrm>
            <a:off x="7541559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A1CD380-2A05-75DB-8D62-2F5BD13586E3}"/>
              </a:ext>
            </a:extLst>
          </p:cNvPr>
          <p:cNvCxnSpPr>
            <a:cxnSpLocks/>
          </p:cNvCxnSpPr>
          <p:nvPr/>
        </p:nvCxnSpPr>
        <p:spPr>
          <a:xfrm>
            <a:off x="5771573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58B8B35-7B17-09D1-D558-DC9BD398E574}"/>
              </a:ext>
            </a:extLst>
          </p:cNvPr>
          <p:cNvSpPr txBox="1"/>
          <p:nvPr/>
        </p:nvSpPr>
        <p:spPr>
          <a:xfrm>
            <a:off x="3764448" y="830356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3FC17B-F14E-4AF9-F22D-C1FFD631BA25}"/>
              </a:ext>
            </a:extLst>
          </p:cNvPr>
          <p:cNvSpPr txBox="1"/>
          <p:nvPr/>
        </p:nvSpPr>
        <p:spPr>
          <a:xfrm>
            <a:off x="7561806" y="824098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705EF9-87D4-A84C-673F-D0FABA3AA712}"/>
              </a:ext>
            </a:extLst>
          </p:cNvPr>
          <p:cNvSpPr txBox="1"/>
          <p:nvPr/>
        </p:nvSpPr>
        <p:spPr>
          <a:xfrm>
            <a:off x="4792428" y="8164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07AA03-7EB9-0E2E-3EFA-1CD23240905E}"/>
              </a:ext>
            </a:extLst>
          </p:cNvPr>
          <p:cNvSpPr txBox="1"/>
          <p:nvPr/>
        </p:nvSpPr>
        <p:spPr>
          <a:xfrm>
            <a:off x="6703798" y="824098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EE41E802-09CD-DA05-7B11-345187E4BD19}"/>
              </a:ext>
            </a:extLst>
          </p:cNvPr>
          <p:cNvSpPr/>
          <p:nvPr/>
        </p:nvSpPr>
        <p:spPr>
          <a:xfrm>
            <a:off x="1981891" y="1262435"/>
            <a:ext cx="418527" cy="4431912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70DD78-65E2-CE3E-8A9B-CA1EBC7585C5}"/>
              </a:ext>
            </a:extLst>
          </p:cNvPr>
          <p:cNvSpPr txBox="1"/>
          <p:nvPr/>
        </p:nvSpPr>
        <p:spPr>
          <a:xfrm>
            <a:off x="1339303" y="3201392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83908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DA899-43A3-8B08-C932-314109FDC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:a16="http://schemas.microsoft.com/office/drawing/2014/main" id="{11191F96-68E0-914B-544F-EDD7A05508AF}"/>
              </a:ext>
            </a:extLst>
          </p:cNvPr>
          <p:cNvSpPr/>
          <p:nvPr/>
        </p:nvSpPr>
        <p:spPr>
          <a:xfrm>
            <a:off x="3069035" y="1353854"/>
            <a:ext cx="373034" cy="136214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BA4D273D-E36A-14BC-D081-97EA29E8C0CD}"/>
              </a:ext>
            </a:extLst>
          </p:cNvPr>
          <p:cNvSpPr/>
          <p:nvPr/>
        </p:nvSpPr>
        <p:spPr>
          <a:xfrm>
            <a:off x="3103613" y="5477948"/>
            <a:ext cx="383950" cy="12668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71FA9330-9F7E-526F-2604-516969C4D6AC}"/>
              </a:ext>
            </a:extLst>
          </p:cNvPr>
          <p:cNvSpPr/>
          <p:nvPr/>
        </p:nvSpPr>
        <p:spPr>
          <a:xfrm>
            <a:off x="3069036" y="1631124"/>
            <a:ext cx="418527" cy="179746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57092A28-4A62-BA0E-D438-75517440BEB2}"/>
              </a:ext>
            </a:extLst>
          </p:cNvPr>
          <p:cNvSpPr/>
          <p:nvPr/>
        </p:nvSpPr>
        <p:spPr>
          <a:xfrm>
            <a:off x="3077285" y="3554330"/>
            <a:ext cx="410278" cy="179787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0B4E6-7CDC-05ED-3137-58AE8E5033F4}"/>
              </a:ext>
            </a:extLst>
          </p:cNvPr>
          <p:cNvSpPr txBox="1"/>
          <p:nvPr/>
        </p:nvSpPr>
        <p:spPr>
          <a:xfrm>
            <a:off x="2428307" y="1131094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F12214-CE3E-0BE8-DACE-7DB1065E849F}"/>
              </a:ext>
            </a:extLst>
          </p:cNvPr>
          <p:cNvSpPr txBox="1"/>
          <p:nvPr/>
        </p:nvSpPr>
        <p:spPr>
          <a:xfrm>
            <a:off x="2503487" y="5140349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BAA767-DEB4-230A-623C-540B857F1CEA}"/>
              </a:ext>
            </a:extLst>
          </p:cNvPr>
          <p:cNvSpPr txBox="1"/>
          <p:nvPr/>
        </p:nvSpPr>
        <p:spPr>
          <a:xfrm>
            <a:off x="2485673" y="2264603"/>
            <a:ext cx="304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31B199-C458-1ABF-418A-57CD8217E9A5}"/>
              </a:ext>
            </a:extLst>
          </p:cNvPr>
          <p:cNvSpPr txBox="1"/>
          <p:nvPr/>
        </p:nvSpPr>
        <p:spPr>
          <a:xfrm>
            <a:off x="2509759" y="4113803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7BAFA-0C2B-58BE-73DC-4E6690730C48}"/>
              </a:ext>
            </a:extLst>
          </p:cNvPr>
          <p:cNvSpPr txBox="1"/>
          <p:nvPr/>
        </p:nvSpPr>
        <p:spPr>
          <a:xfrm>
            <a:off x="5292047" y="5671043"/>
            <a:ext cx="179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Front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AF2A06-F798-A2CC-B15F-980D739D80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0442" y="1255562"/>
            <a:ext cx="3775413" cy="4415483"/>
          </a:xfrm>
          <a:prstGeom prst="rect">
            <a:avLst/>
          </a:prstGeom>
        </p:spPr>
      </p:pic>
      <p:sp>
        <p:nvSpPr>
          <p:cNvPr id="2" name="Explosion: 8 Points 1">
            <a:extLst>
              <a:ext uri="{FF2B5EF4-FFF2-40B4-BE49-F238E27FC236}">
                <a16:creationId xmlns:a16="http://schemas.microsoft.com/office/drawing/2014/main" id="{6CCD674A-1496-324D-33D0-44C80F8663BB}"/>
              </a:ext>
            </a:extLst>
          </p:cNvPr>
          <p:cNvSpPr/>
          <p:nvPr/>
        </p:nvSpPr>
        <p:spPr>
          <a:xfrm>
            <a:off x="4862260" y="4005678"/>
            <a:ext cx="685800" cy="1278081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71D15-B6A6-44CD-86CE-9A8C29AA6B16}"/>
              </a:ext>
            </a:extLst>
          </p:cNvPr>
          <p:cNvSpPr txBox="1"/>
          <p:nvPr/>
        </p:nvSpPr>
        <p:spPr>
          <a:xfrm>
            <a:off x="4909359" y="3659429"/>
            <a:ext cx="112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FB3N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927FB2-7065-1F43-FB46-D965B6BFB56E}"/>
              </a:ext>
            </a:extLst>
          </p:cNvPr>
          <p:cNvCxnSpPr>
            <a:cxnSpLocks/>
          </p:cNvCxnSpPr>
          <p:nvPr/>
        </p:nvCxnSpPr>
        <p:spPr>
          <a:xfrm>
            <a:off x="4065494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31BA65-E207-9290-FEA1-09250F7A8AB4}"/>
              </a:ext>
            </a:extLst>
          </p:cNvPr>
          <p:cNvCxnSpPr>
            <a:cxnSpLocks/>
          </p:cNvCxnSpPr>
          <p:nvPr/>
        </p:nvCxnSpPr>
        <p:spPr>
          <a:xfrm>
            <a:off x="7165041" y="1222771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8F0CE4-2E0E-81D0-BAA4-66A46C400484}"/>
              </a:ext>
            </a:extLst>
          </p:cNvPr>
          <p:cNvCxnSpPr>
            <a:cxnSpLocks/>
          </p:cNvCxnSpPr>
          <p:nvPr/>
        </p:nvCxnSpPr>
        <p:spPr>
          <a:xfrm>
            <a:off x="5608148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D134FF6-F629-AEDF-7F87-31E397470E10}"/>
              </a:ext>
            </a:extLst>
          </p:cNvPr>
          <p:cNvSpPr txBox="1"/>
          <p:nvPr/>
        </p:nvSpPr>
        <p:spPr>
          <a:xfrm>
            <a:off x="3757117" y="860647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9F1C3C-95BC-E7EB-12B4-86AFF412B007}"/>
              </a:ext>
            </a:extLst>
          </p:cNvPr>
          <p:cNvSpPr txBox="1"/>
          <p:nvPr/>
        </p:nvSpPr>
        <p:spPr>
          <a:xfrm>
            <a:off x="7209048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2A7513-01A9-37DC-3732-DD96CF589E26}"/>
              </a:ext>
            </a:extLst>
          </p:cNvPr>
          <p:cNvSpPr txBox="1"/>
          <p:nvPr/>
        </p:nvSpPr>
        <p:spPr>
          <a:xfrm>
            <a:off x="6317671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E73C2B-F608-13CD-58EC-45691FABDE87}"/>
              </a:ext>
            </a:extLst>
          </p:cNvPr>
          <p:cNvSpPr txBox="1"/>
          <p:nvPr/>
        </p:nvSpPr>
        <p:spPr>
          <a:xfrm>
            <a:off x="4767429" y="8572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FF5FF3C5-7578-174A-D64B-556F2D63162E}"/>
              </a:ext>
            </a:extLst>
          </p:cNvPr>
          <p:cNvSpPr/>
          <p:nvPr/>
        </p:nvSpPr>
        <p:spPr>
          <a:xfrm>
            <a:off x="7947860" y="995947"/>
            <a:ext cx="1903242" cy="173780"/>
          </a:xfrm>
          <a:prstGeom prst="leftArrow">
            <a:avLst>
              <a:gd name="adj1" fmla="val 50000"/>
              <a:gd name="adj2" fmla="val 138987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A45A8A-E500-C345-83E2-C32DBFDC5645}"/>
              </a:ext>
            </a:extLst>
          </p:cNvPr>
          <p:cNvSpPr txBox="1"/>
          <p:nvPr/>
        </p:nvSpPr>
        <p:spPr>
          <a:xfrm>
            <a:off x="8173232" y="1125895"/>
            <a:ext cx="2057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Follows the door positions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E046D419-B4F5-8556-9704-4CDF53490B6D}"/>
              </a:ext>
            </a:extLst>
          </p:cNvPr>
          <p:cNvSpPr/>
          <p:nvPr/>
        </p:nvSpPr>
        <p:spPr>
          <a:xfrm>
            <a:off x="1981891" y="1262435"/>
            <a:ext cx="418527" cy="4431912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922A56-8A1A-EE25-295B-7CC55CEF54F8}"/>
              </a:ext>
            </a:extLst>
          </p:cNvPr>
          <p:cNvSpPr txBox="1"/>
          <p:nvPr/>
        </p:nvSpPr>
        <p:spPr>
          <a:xfrm>
            <a:off x="1339303" y="3201392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2853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869A0-4E9B-F112-40B8-7C77D3BF8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4F6B6C-1FD7-7CA4-9B71-E729B660F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2125267"/>
            <a:ext cx="8061268" cy="1753965"/>
          </a:xfrm>
          <a:prstGeom prst="rect">
            <a:avLst/>
          </a:prstGeom>
        </p:spPr>
      </p:pic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5927C735-864A-D36C-64F5-A8D7D91203FC}"/>
              </a:ext>
            </a:extLst>
          </p:cNvPr>
          <p:cNvSpPr/>
          <p:nvPr/>
        </p:nvSpPr>
        <p:spPr>
          <a:xfrm>
            <a:off x="3952016" y="2328296"/>
            <a:ext cx="685800" cy="579727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C8A884D-23B5-15B3-99E3-B8BEEDFA3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5366" y="4082261"/>
            <a:ext cx="8148553" cy="1772955"/>
          </a:xfrm>
          <a:prstGeom prst="rect">
            <a:avLst/>
          </a:prstGeom>
        </p:spPr>
      </p:pic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C248C15E-7A82-B126-1817-DC156974CD55}"/>
              </a:ext>
            </a:extLst>
          </p:cNvPr>
          <p:cNvSpPr/>
          <p:nvPr/>
        </p:nvSpPr>
        <p:spPr>
          <a:xfrm>
            <a:off x="8773397" y="4292485"/>
            <a:ext cx="685800" cy="1434422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0E8489-BDDF-E8CE-D3F3-B48AB34E22D2}"/>
              </a:ext>
            </a:extLst>
          </p:cNvPr>
          <p:cNvSpPr txBox="1">
            <a:spLocks/>
          </p:cNvSpPr>
          <p:nvPr/>
        </p:nvSpPr>
        <p:spPr>
          <a:xfrm>
            <a:off x="8201296" y="4773151"/>
            <a:ext cx="1069565" cy="391175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70C0"/>
                </a:solidFill>
              </a:rPr>
              <a:t>                                         </a:t>
            </a:r>
            <a:r>
              <a:rPr lang="en-US" sz="1800" b="1" dirty="0">
                <a:solidFill>
                  <a:schemeClr val="bg1">
                    <a:lumMod val="95000"/>
                  </a:schemeClr>
                </a:solidFill>
              </a:rPr>
              <a:t>TX9N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B8E262-D9FF-AB96-A397-7A99A94C1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036" y="1674587"/>
            <a:ext cx="8017883" cy="495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5E70FE-0658-F73B-8E1B-EB17024B3C19}"/>
              </a:ext>
            </a:extLst>
          </p:cNvPr>
          <p:cNvSpPr txBox="1"/>
          <p:nvPr/>
        </p:nvSpPr>
        <p:spPr>
          <a:xfrm>
            <a:off x="5364480" y="1075459"/>
            <a:ext cx="14588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Roof =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DD323C-23E7-2A4C-F3BD-F87ADA598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641" y="2266258"/>
            <a:ext cx="466725" cy="1552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09ED6F-B025-30A5-75D1-7538A6898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4233495"/>
            <a:ext cx="466725" cy="15524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760F4C-A979-BA01-C0C3-0E5BEF299398}"/>
              </a:ext>
            </a:extLst>
          </p:cNvPr>
          <p:cNvSpPr txBox="1"/>
          <p:nvPr/>
        </p:nvSpPr>
        <p:spPr>
          <a:xfrm>
            <a:off x="1598640" y="1984565"/>
            <a:ext cx="5540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Doors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4DC4E5-4C3D-5C34-77ED-3A53EEE1C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815" y="2374704"/>
            <a:ext cx="1069565" cy="391175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                                         </a:t>
            </a:r>
            <a:r>
              <a:rPr lang="en-US" sz="1800" b="1" dirty="0">
                <a:solidFill>
                  <a:schemeClr val="bg1">
                    <a:lumMod val="95000"/>
                  </a:schemeClr>
                </a:solidFill>
              </a:rPr>
              <a:t>TL3N</a:t>
            </a:r>
          </a:p>
        </p:txBody>
      </p:sp>
    </p:spTree>
    <p:extLst>
      <p:ext uri="{BB962C8B-B14F-4D97-AF65-F5344CB8AC3E}">
        <p14:creationId xmlns:p14="http://schemas.microsoft.com/office/powerpoint/2010/main" val="300074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C29B4-AD13-F643-D485-2334CDD6F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2F0016-F626-1BD4-3F38-5829BF453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232" y="1231745"/>
            <a:ext cx="7084769" cy="4515954"/>
          </a:xfrm>
          <a:prstGeom prst="rect">
            <a:avLst/>
          </a:prstGeom>
        </p:spPr>
      </p:pic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9B7658DF-335F-40E6-A570-82E94E168806}"/>
              </a:ext>
            </a:extLst>
          </p:cNvPr>
          <p:cNvSpPr/>
          <p:nvPr/>
        </p:nvSpPr>
        <p:spPr>
          <a:xfrm>
            <a:off x="4693927" y="4579252"/>
            <a:ext cx="685800" cy="579727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C12EA9-3B35-3E88-EE7D-F3EBC201A01E}"/>
              </a:ext>
            </a:extLst>
          </p:cNvPr>
          <p:cNvSpPr txBox="1"/>
          <p:nvPr/>
        </p:nvSpPr>
        <p:spPr>
          <a:xfrm>
            <a:off x="4693927" y="4305933"/>
            <a:ext cx="82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BL1N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142F8B-6D53-BFD3-41F7-313C4C70519B}"/>
              </a:ext>
            </a:extLst>
          </p:cNvPr>
          <p:cNvSpPr txBox="1"/>
          <p:nvPr/>
        </p:nvSpPr>
        <p:spPr>
          <a:xfrm>
            <a:off x="5684520" y="3385654"/>
            <a:ext cx="82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IXXX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40071F-8B03-DC1C-2A6D-4515EF28EF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911" y="1733137"/>
            <a:ext cx="2045597" cy="93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64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EE81C5-E8D1-B314-21EB-46CD485525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179" y="1025282"/>
            <a:ext cx="5801784" cy="5692331"/>
          </a:xfrm>
          <a:prstGeom prst="rect">
            <a:avLst/>
          </a:prstGeom>
        </p:spPr>
      </p:pic>
      <p:sp>
        <p:nvSpPr>
          <p:cNvPr id="6" name="Star: 7 Points 5">
            <a:extLst>
              <a:ext uri="{FF2B5EF4-FFF2-40B4-BE49-F238E27FC236}">
                <a16:creationId xmlns:a16="http://schemas.microsoft.com/office/drawing/2014/main" id="{6DC093D4-CDE4-7429-22D9-A3B75C2C2416}"/>
              </a:ext>
            </a:extLst>
          </p:cNvPr>
          <p:cNvSpPr/>
          <p:nvPr/>
        </p:nvSpPr>
        <p:spPr>
          <a:xfrm rot="20711187">
            <a:off x="8151551" y="2947543"/>
            <a:ext cx="1144420" cy="3093504"/>
          </a:xfrm>
          <a:prstGeom prst="star7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CDFAA-FA41-BD14-E482-94E62CD01F35}"/>
              </a:ext>
            </a:extLst>
          </p:cNvPr>
          <p:cNvSpPr txBox="1"/>
          <p:nvPr/>
        </p:nvSpPr>
        <p:spPr>
          <a:xfrm>
            <a:off x="8450589" y="4334773"/>
            <a:ext cx="876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BR80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3DEC4B-119B-94F4-5B97-2341E17ED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948" y="3050064"/>
            <a:ext cx="1124999" cy="7231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593661-2DAD-5445-806F-7C6F86ACAAC7}"/>
              </a:ext>
            </a:extLst>
          </p:cNvPr>
          <p:cNvSpPr txBox="1"/>
          <p:nvPr/>
        </p:nvSpPr>
        <p:spPr>
          <a:xfrm>
            <a:off x="6584081" y="3226988"/>
            <a:ext cx="876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BL0N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802BAB-213E-0590-FC9A-43A341D52B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43" y="2142836"/>
            <a:ext cx="4651222" cy="266583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9A63D95-DCC1-0313-2DD1-BF45AE368396}"/>
              </a:ext>
            </a:extLst>
          </p:cNvPr>
          <p:cNvCxnSpPr/>
          <p:nvPr/>
        </p:nvCxnSpPr>
        <p:spPr>
          <a:xfrm>
            <a:off x="7649596" y="3052949"/>
            <a:ext cx="0" cy="2932981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97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74E708-781D-46A2-DEEA-1A4501F90519}"/>
              </a:ext>
            </a:extLst>
          </p:cNvPr>
          <p:cNvSpPr txBox="1"/>
          <p:nvPr/>
        </p:nvSpPr>
        <p:spPr>
          <a:xfrm rot="18799659">
            <a:off x="3671610" y="4700190"/>
            <a:ext cx="1641986" cy="1810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833CC8-766E-C639-1637-968D99558A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20" y="1021237"/>
            <a:ext cx="5008765" cy="2963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1180AE-3826-0BD6-E75F-E96E4598248A}"/>
              </a:ext>
            </a:extLst>
          </p:cNvPr>
          <p:cNvSpPr txBox="1"/>
          <p:nvPr/>
        </p:nvSpPr>
        <p:spPr>
          <a:xfrm>
            <a:off x="4496543" y="5637229"/>
            <a:ext cx="1838519" cy="11215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A92D33-9736-26BE-3A55-692ED13656AE}"/>
              </a:ext>
            </a:extLst>
          </p:cNvPr>
          <p:cNvSpPr txBox="1"/>
          <p:nvPr/>
        </p:nvSpPr>
        <p:spPr>
          <a:xfrm>
            <a:off x="4240184" y="4275883"/>
            <a:ext cx="126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Left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Side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4621E7-D7EF-DA0F-137B-2E978E142CB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6630" y="1021237"/>
            <a:ext cx="6487217" cy="5447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279D64-49E9-326E-AD24-D82754583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575722">
            <a:off x="8068461" y="-539471"/>
            <a:ext cx="603556" cy="67595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320FF99-E515-6936-B2EA-A7693255B7DF}"/>
              </a:ext>
            </a:extLst>
          </p:cNvPr>
          <p:cNvSpPr txBox="1"/>
          <p:nvPr/>
        </p:nvSpPr>
        <p:spPr>
          <a:xfrm>
            <a:off x="8039448" y="2696839"/>
            <a:ext cx="876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UX8N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B8E4D61-E4B0-66D5-AEA8-7E49EF58B9F8}"/>
              </a:ext>
            </a:extLst>
          </p:cNvPr>
          <p:cNvGrpSpPr/>
          <p:nvPr/>
        </p:nvGrpSpPr>
        <p:grpSpPr>
          <a:xfrm>
            <a:off x="6321913" y="4716261"/>
            <a:ext cx="1290329" cy="799394"/>
            <a:chOff x="1344798" y="2782006"/>
            <a:chExt cx="1016297" cy="5608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37B8CFD-0453-2CA2-6D2B-5A9547CEA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102018">
              <a:off x="1344798" y="2782006"/>
              <a:ext cx="864797" cy="56088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0E6408-CE7F-E826-871F-7CD84FD01C41}"/>
                </a:ext>
              </a:extLst>
            </p:cNvPr>
            <p:cNvSpPr txBox="1"/>
            <p:nvPr/>
          </p:nvSpPr>
          <p:spPr>
            <a:xfrm>
              <a:off x="1484364" y="2923224"/>
              <a:ext cx="876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UL9N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1E6708C-1D21-8CBC-6D5E-936699B66E44}"/>
              </a:ext>
            </a:extLst>
          </p:cNvPr>
          <p:cNvSpPr txBox="1"/>
          <p:nvPr/>
        </p:nvSpPr>
        <p:spPr>
          <a:xfrm>
            <a:off x="10828535" y="4313788"/>
            <a:ext cx="126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Right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Side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8BD85A-C025-760F-3268-EF0EA0856B75}"/>
              </a:ext>
            </a:extLst>
          </p:cNvPr>
          <p:cNvGrpSpPr/>
          <p:nvPr/>
        </p:nvGrpSpPr>
        <p:grpSpPr>
          <a:xfrm>
            <a:off x="9942812" y="3314369"/>
            <a:ext cx="995020" cy="924666"/>
            <a:chOff x="2819893" y="5710027"/>
            <a:chExt cx="995020" cy="9246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240D0B-AE37-7390-3FA8-C61CBFB19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19893" y="5710027"/>
              <a:ext cx="995020" cy="92466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5A4003-5209-0992-8FE4-2E9A437C16D6}"/>
                </a:ext>
              </a:extLst>
            </p:cNvPr>
            <p:cNvSpPr txBox="1"/>
            <p:nvPr/>
          </p:nvSpPr>
          <p:spPr>
            <a:xfrm>
              <a:off x="2938182" y="5994025"/>
              <a:ext cx="876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UR8N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318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14CFC-BE92-E250-BD6B-307D3F18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74" y="4022725"/>
            <a:ext cx="10515600" cy="47612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Thanks for watching it. We hope this presentation was useful to you.</a:t>
            </a:r>
            <a:br>
              <a:rPr lang="en-US" sz="2800" dirty="0">
                <a:solidFill>
                  <a:srgbClr val="002060"/>
                </a:solidFill>
              </a:rPr>
            </a:br>
            <a:br>
              <a:rPr lang="en-US" sz="2800" dirty="0">
                <a:solidFill>
                  <a:srgbClr val="002060"/>
                </a:solidFill>
              </a:rPr>
            </a:br>
            <a:r>
              <a:rPr lang="en-US" sz="28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6CA9F-8A99-FB48-2D55-6F3196B85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374" y="1349502"/>
            <a:ext cx="10515600" cy="1603375"/>
          </a:xfrm>
        </p:spPr>
        <p:txBody>
          <a:bodyPr/>
          <a:lstStyle/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If you have questions or suggestions, please contact:  technical@iicl.org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AF1FE1-EF70-8EB7-A45C-CB701B38F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966" y="4737353"/>
            <a:ext cx="2327490" cy="1717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0D717D-F8AA-8A0C-DA49-F4046EAE2264}"/>
              </a:ext>
            </a:extLst>
          </p:cNvPr>
          <p:cNvSpPr txBox="1"/>
          <p:nvPr/>
        </p:nvSpPr>
        <p:spPr>
          <a:xfrm>
            <a:off x="3730752" y="6066283"/>
            <a:ext cx="5138928" cy="649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Setting Industry Standards for 55 Years.</a:t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90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ISO Location Codes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1295401"/>
            <a:ext cx="4922665" cy="232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90933"/>
            <a:ext cx="69024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94" y="1154360"/>
            <a:ext cx="3353656" cy="257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210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EA30-802F-20F8-D626-B9B0D54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ISO/CEDEX  9897</a:t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>Container Equipment Data Exchange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D886242-0F57-E835-1F25-5E366E7BC76A}"/>
              </a:ext>
            </a:extLst>
          </p:cNvPr>
          <p:cNvGraphicFramePr>
            <a:graphicFrameLocks noGrp="1"/>
          </p:cNvGraphicFramePr>
          <p:nvPr/>
        </p:nvGraphicFramePr>
        <p:xfrm>
          <a:off x="3048000" y="2431676"/>
          <a:ext cx="6096000" cy="3101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415093306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14385415"/>
                    </a:ext>
                  </a:extLst>
                </a:gridCol>
              </a:tblGrid>
              <a:tr h="2781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US" sz="1400" b="1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 Character identifies the face of the container.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26408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Right Side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9639466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Left Side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62445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Roof / Top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8832991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Bottom / Floor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19600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Front End (opposite of Door side)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3184374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Door End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3174744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Understructure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104392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Whole Container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3450585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Container Interior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9226044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Container Exterior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691849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2D9476E-DE30-51F1-8D0F-71949539485D}"/>
              </a:ext>
            </a:extLst>
          </p:cNvPr>
          <p:cNvSpPr txBox="1"/>
          <p:nvPr/>
        </p:nvSpPr>
        <p:spPr>
          <a:xfrm>
            <a:off x="3810000" y="1986766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0070C0"/>
                </a:solidFill>
                <a:highlight>
                  <a:srgbClr val="FFFF00"/>
                </a:highlight>
              </a:rPr>
              <a:t>A combination of 4 alpha &amp; numeric codes.</a:t>
            </a:r>
          </a:p>
        </p:txBody>
      </p:sp>
    </p:spTree>
    <p:extLst>
      <p:ext uri="{BB962C8B-B14F-4D97-AF65-F5344CB8AC3E}">
        <p14:creationId xmlns:p14="http://schemas.microsoft.com/office/powerpoint/2010/main" val="152184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EA30-802F-20F8-D626-B9B0D54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ISO/CEDEX  9897</a:t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>Container Equipment Data Exchange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D886242-0F57-E835-1F25-5E366E7BC76A}"/>
              </a:ext>
            </a:extLst>
          </p:cNvPr>
          <p:cNvGraphicFramePr>
            <a:graphicFrameLocks noGrp="1"/>
          </p:cNvGraphicFramePr>
          <p:nvPr/>
        </p:nvGraphicFramePr>
        <p:xfrm>
          <a:off x="3048000" y="2399110"/>
          <a:ext cx="60960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415093306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1438541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834249632"/>
                    </a:ext>
                  </a:extLst>
                </a:gridCol>
              </a:tblGrid>
              <a:tr h="27813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1400" b="1" baseline="30000" dirty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 Character identifies the horizontal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seperation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26408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High – Upper Component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H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39466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Top – Top Half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2445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Bottom – Bottom Half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B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32991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Ground – Lower Component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G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600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Both Halves; or all 4 horizontal zones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X  </a:t>
                      </a:r>
                      <a:r>
                        <a:rPr lang="en-US" sz="900" dirty="0"/>
                        <a:t>(H, T, B, G)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4374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Neutral, no further character needed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N </a:t>
                      </a:r>
                      <a:r>
                        <a:rPr lang="en-US" sz="900" dirty="0"/>
                        <a:t>(can only be used as 4</a:t>
                      </a:r>
                      <a:r>
                        <a:rPr lang="en-US" sz="900" baseline="30000" dirty="0"/>
                        <a:t>th</a:t>
                      </a:r>
                      <a:r>
                        <a:rPr lang="en-US" sz="900" dirty="0"/>
                        <a:t> character code)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058299"/>
                  </a:ext>
                </a:extLst>
              </a:tr>
              <a:tr h="125730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047974"/>
                  </a:ext>
                </a:extLst>
              </a:tr>
              <a:tr h="278130">
                <a:tc gridSpan="3">
                  <a:txBody>
                    <a:bodyPr/>
                    <a:lstStyle/>
                    <a:p>
                      <a:r>
                        <a:rPr lang="en-US" sz="1400" b="1" dirty="0"/>
                        <a:t>Specific for ROOF | BOTTOM  | UNDERSTRUCTURE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74744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Right Half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</a:t>
                      </a:r>
                    </a:p>
                  </a:txBody>
                  <a:tcPr marL="68580" marR="68580" marT="34290" marB="34290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No separation in right or left half for the INTERNAL or EXTERNAL section.</a:t>
                      </a:r>
                    </a:p>
                    <a:p>
                      <a:pPr algn="l"/>
                      <a:r>
                        <a:rPr lang="en-US" sz="900" dirty="0"/>
                        <a:t>This is either IXXX or EXXX. 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104392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Left Half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0585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Both Halves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2604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2D9476E-DE30-51F1-8D0F-71949539485D}"/>
              </a:ext>
            </a:extLst>
          </p:cNvPr>
          <p:cNvSpPr txBox="1"/>
          <p:nvPr/>
        </p:nvSpPr>
        <p:spPr>
          <a:xfrm>
            <a:off x="3810000" y="1986766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0070C0"/>
                </a:solidFill>
                <a:highlight>
                  <a:srgbClr val="FFFF00"/>
                </a:highlight>
              </a:rPr>
              <a:t>A combination of 4 alpha &amp; numeric codes.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6A4D6-EB2F-0045-81F0-C23584975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1" y="5365755"/>
            <a:ext cx="5825939" cy="437030"/>
          </a:xfrm>
        </p:spPr>
        <p:txBody>
          <a:bodyPr>
            <a:normAutofit fontScale="92500" lnSpcReduction="10000"/>
          </a:bodyPr>
          <a:lstStyle/>
          <a:p>
            <a:endParaRPr lang="en-US" sz="9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900" b="1" dirty="0">
                <a:solidFill>
                  <a:srgbClr val="0070C0"/>
                </a:solidFill>
              </a:rPr>
              <a:t>“X” if damage covers the entire length of the container face, use “X” as the 3</a:t>
            </a:r>
            <a:r>
              <a:rPr lang="en-US" sz="900" b="1" baseline="30000" dirty="0">
                <a:solidFill>
                  <a:srgbClr val="0070C0"/>
                </a:solidFill>
              </a:rPr>
              <a:t>rd</a:t>
            </a:r>
            <a:r>
              <a:rPr lang="en-US" sz="900" b="1" dirty="0">
                <a:solidFill>
                  <a:srgbClr val="0070C0"/>
                </a:solidFill>
              </a:rPr>
              <a:t> and 4</a:t>
            </a:r>
            <a:r>
              <a:rPr lang="en-US" sz="900" b="1" baseline="30000" dirty="0">
                <a:solidFill>
                  <a:srgbClr val="0070C0"/>
                </a:solidFill>
              </a:rPr>
              <a:t>th</a:t>
            </a:r>
            <a:r>
              <a:rPr lang="en-US" sz="900" b="1" dirty="0">
                <a:solidFill>
                  <a:srgbClr val="0070C0"/>
                </a:solidFill>
              </a:rPr>
              <a:t> character codes</a:t>
            </a:r>
          </a:p>
        </p:txBody>
      </p:sp>
    </p:spTree>
    <p:extLst>
      <p:ext uri="{BB962C8B-B14F-4D97-AF65-F5344CB8AC3E}">
        <p14:creationId xmlns:p14="http://schemas.microsoft.com/office/powerpoint/2010/main" val="308397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EA30-802F-20F8-D626-B9B0D54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ISO/CEDEX  9897</a:t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>Container Equipment Data Exchange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D886242-0F57-E835-1F25-5E366E7BC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30242"/>
              </p:ext>
            </p:extLst>
          </p:nvPr>
        </p:nvGraphicFramePr>
        <p:xfrm>
          <a:off x="2919496" y="2735355"/>
          <a:ext cx="6353008" cy="1739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533">
                  <a:extLst>
                    <a:ext uri="{9D8B030D-6E8A-4147-A177-3AD203B41FA5}">
                      <a16:colId xmlns:a16="http://schemas.microsoft.com/office/drawing/2014/main" val="4150933060"/>
                    </a:ext>
                  </a:extLst>
                </a:gridCol>
                <a:gridCol w="3181475">
                  <a:extLst>
                    <a:ext uri="{9D8B030D-6E8A-4147-A177-3AD203B41FA5}">
                      <a16:colId xmlns:a16="http://schemas.microsoft.com/office/drawing/2014/main" val="314385415"/>
                    </a:ext>
                  </a:extLst>
                </a:gridCol>
              </a:tblGrid>
              <a:tr h="31868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en-US" sz="1400" b="1" baseline="30000" dirty="0">
                          <a:solidFill>
                            <a:schemeClr val="bg1"/>
                          </a:solidFill>
                        </a:rPr>
                        <a:t>rd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+ 4</a:t>
                      </a:r>
                      <a:r>
                        <a:rPr lang="en-US" sz="1400" b="1" baseline="30000" dirty="0">
                          <a:solidFill>
                            <a:schemeClr val="bg1"/>
                          </a:solidFill>
                        </a:rPr>
                        <a:t>th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 Character identifies the vertical separation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264082"/>
                  </a:ext>
                </a:extLst>
              </a:tr>
              <a:tr h="318681">
                <a:tc>
                  <a:txBody>
                    <a:bodyPr/>
                    <a:lstStyle/>
                    <a:p>
                      <a:r>
                        <a:rPr lang="en-US" sz="1400" dirty="0"/>
                        <a:t>20ft containers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 sections long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96394667"/>
                  </a:ext>
                </a:extLst>
              </a:tr>
              <a:tr h="318681">
                <a:tc>
                  <a:txBody>
                    <a:bodyPr/>
                    <a:lstStyle/>
                    <a:p>
                      <a:r>
                        <a:rPr lang="en-US" sz="1400" dirty="0"/>
                        <a:t>40ft containers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 sections long (e.g. RB48, LT80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6244501"/>
                  </a:ext>
                </a:extLst>
              </a:tr>
              <a:tr h="318681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Section 10 is represented via the figure 0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 1 | 2 | 3 | 4 | 5 | 6 | 7 | 8 | 9 | 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329916"/>
                  </a:ext>
                </a:extLst>
              </a:tr>
              <a:tr h="318681">
                <a:tc>
                  <a:txBody>
                    <a:bodyPr/>
                    <a:lstStyle/>
                    <a:p>
                      <a:r>
                        <a:rPr lang="en-US" sz="1400" dirty="0"/>
                        <a:t>Damage across the full length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 instead RB10, it would be RBXX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31843740"/>
                  </a:ext>
                </a:extLst>
              </a:tr>
              <a:tr h="146421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04797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2D9476E-DE30-51F1-8D0F-71949539485D}"/>
              </a:ext>
            </a:extLst>
          </p:cNvPr>
          <p:cNvSpPr txBox="1"/>
          <p:nvPr/>
        </p:nvSpPr>
        <p:spPr>
          <a:xfrm>
            <a:off x="3810000" y="1986766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0070C0"/>
                </a:solidFill>
                <a:highlight>
                  <a:srgbClr val="FFFF00"/>
                </a:highlight>
              </a:rPr>
              <a:t>A combination of 4 alpha &amp; numeric codes.</a:t>
            </a:r>
          </a:p>
        </p:txBody>
      </p:sp>
    </p:spTree>
    <p:extLst>
      <p:ext uri="{BB962C8B-B14F-4D97-AF65-F5344CB8AC3E}">
        <p14:creationId xmlns:p14="http://schemas.microsoft.com/office/powerpoint/2010/main" val="206819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E6A1-62FB-C1C9-BDC5-64F1E873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ISO/CEDEX  9897</a:t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>Container Equipment Data Exchange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F4729-2036-EC42-7209-C615EC900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Horizontal Position – Count always starts at the door end side.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23A3A1-BB50-7C0A-E0E9-551C9625C226}"/>
              </a:ext>
            </a:extLst>
          </p:cNvPr>
          <p:cNvSpPr txBox="1"/>
          <p:nvPr/>
        </p:nvSpPr>
        <p:spPr>
          <a:xfrm>
            <a:off x="5638800" y="5255697"/>
            <a:ext cx="121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Right Side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BCFB12-2A13-5FC9-9AB7-A66D3AA54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838" y="2603364"/>
            <a:ext cx="8401482" cy="2654436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C2ED02DB-E5AD-D7E0-8A65-53FF1E04274E}"/>
              </a:ext>
            </a:extLst>
          </p:cNvPr>
          <p:cNvSpPr/>
          <p:nvPr/>
        </p:nvSpPr>
        <p:spPr>
          <a:xfrm>
            <a:off x="1491311" y="3166230"/>
            <a:ext cx="418527" cy="183750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4CEBFA-DFC8-F8F4-5B08-C31A0223D4AA}"/>
              </a:ext>
            </a:extLst>
          </p:cNvPr>
          <p:cNvSpPr txBox="1"/>
          <p:nvPr/>
        </p:nvSpPr>
        <p:spPr>
          <a:xfrm>
            <a:off x="1017554" y="3807985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3648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EAC0B-D079-E3C3-AB33-24B17E134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499BD7-1E86-8E59-5F72-41E2FEF392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8914" y="2878609"/>
            <a:ext cx="7535429" cy="1712102"/>
          </a:xfr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83DB3B56-B2EF-0B79-464D-68118E724E9E}"/>
              </a:ext>
            </a:extLst>
          </p:cNvPr>
          <p:cNvSpPr/>
          <p:nvPr/>
        </p:nvSpPr>
        <p:spPr>
          <a:xfrm>
            <a:off x="2380654" y="2878609"/>
            <a:ext cx="373034" cy="136214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EDD090AF-F244-34D1-8A28-537D95C0786C}"/>
              </a:ext>
            </a:extLst>
          </p:cNvPr>
          <p:cNvSpPr/>
          <p:nvPr/>
        </p:nvSpPr>
        <p:spPr>
          <a:xfrm>
            <a:off x="2369738" y="4464023"/>
            <a:ext cx="383950" cy="12668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EEA21EAA-206D-00EF-896B-706DF03DCB5D}"/>
              </a:ext>
            </a:extLst>
          </p:cNvPr>
          <p:cNvSpPr/>
          <p:nvPr/>
        </p:nvSpPr>
        <p:spPr>
          <a:xfrm>
            <a:off x="2402809" y="3072073"/>
            <a:ext cx="373034" cy="620845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18E6D79-1146-BB50-54C9-FFF3DA94BC45}"/>
              </a:ext>
            </a:extLst>
          </p:cNvPr>
          <p:cNvSpPr/>
          <p:nvPr/>
        </p:nvSpPr>
        <p:spPr>
          <a:xfrm>
            <a:off x="2365564" y="3785929"/>
            <a:ext cx="410278" cy="620845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4AD91-1952-EF0F-6D63-5EE0060BA6B8}"/>
              </a:ext>
            </a:extLst>
          </p:cNvPr>
          <p:cNvSpPr txBox="1"/>
          <p:nvPr/>
        </p:nvSpPr>
        <p:spPr>
          <a:xfrm>
            <a:off x="1839979" y="2681258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CF8EC3-27E7-3038-CFEB-9D9124DF0FB3}"/>
              </a:ext>
            </a:extLst>
          </p:cNvPr>
          <p:cNvSpPr txBox="1"/>
          <p:nvPr/>
        </p:nvSpPr>
        <p:spPr>
          <a:xfrm>
            <a:off x="1824887" y="4261909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9E290A-776E-6A8E-D3F8-15147863CAE9}"/>
              </a:ext>
            </a:extLst>
          </p:cNvPr>
          <p:cNvSpPr txBox="1"/>
          <p:nvPr/>
        </p:nvSpPr>
        <p:spPr>
          <a:xfrm>
            <a:off x="1861226" y="3117037"/>
            <a:ext cx="304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00DC98-D84C-40D2-DF8C-2E17A0EF40F4}"/>
              </a:ext>
            </a:extLst>
          </p:cNvPr>
          <p:cNvSpPr txBox="1"/>
          <p:nvPr/>
        </p:nvSpPr>
        <p:spPr>
          <a:xfrm>
            <a:off x="1847659" y="3785928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959D22-D1FB-03B1-4049-CBD192D9143D}"/>
              </a:ext>
            </a:extLst>
          </p:cNvPr>
          <p:cNvSpPr txBox="1"/>
          <p:nvPr/>
        </p:nvSpPr>
        <p:spPr>
          <a:xfrm>
            <a:off x="9673333" y="4654324"/>
            <a:ext cx="7320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</a:rPr>
              <a:t>DOOR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B9292E-47F3-8166-97FD-0C3DA671E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975" y="2323344"/>
            <a:ext cx="7448367" cy="5309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B8C750-E77B-DEC3-5B06-A254F649655E}"/>
              </a:ext>
            </a:extLst>
          </p:cNvPr>
          <p:cNvSpPr txBox="1"/>
          <p:nvPr/>
        </p:nvSpPr>
        <p:spPr>
          <a:xfrm>
            <a:off x="5923909" y="5069822"/>
            <a:ext cx="199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Left Side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8F97E-3743-A414-CD6F-540F843DF1EC}"/>
              </a:ext>
            </a:extLst>
          </p:cNvPr>
          <p:cNvSpPr txBox="1"/>
          <p:nvPr/>
        </p:nvSpPr>
        <p:spPr>
          <a:xfrm>
            <a:off x="2808912" y="4691767"/>
            <a:ext cx="7320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</a:rPr>
              <a:t>FRONT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F35245BE-CE59-AAFC-A90D-C587023620CF}"/>
              </a:ext>
            </a:extLst>
          </p:cNvPr>
          <p:cNvSpPr/>
          <p:nvPr/>
        </p:nvSpPr>
        <p:spPr>
          <a:xfrm>
            <a:off x="1024150" y="2854259"/>
            <a:ext cx="418527" cy="183750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516481-2679-05DF-2CE4-5C699591B142}"/>
              </a:ext>
            </a:extLst>
          </p:cNvPr>
          <p:cNvSpPr txBox="1"/>
          <p:nvPr/>
        </p:nvSpPr>
        <p:spPr>
          <a:xfrm>
            <a:off x="550393" y="3496014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01871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EACCB-108B-6F08-29C6-438AB0B60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algn="ctr"/>
            <a:r>
              <a:rPr lang="en-US" sz="2400" b="1">
                <a:solidFill>
                  <a:srgbClr val="0070C0"/>
                </a:solidFill>
              </a:rPr>
              <a:t>ISO/CEDEX  9897</a:t>
            </a:r>
            <a:br>
              <a:rPr lang="en-US" sz="2400" b="1">
                <a:solidFill>
                  <a:srgbClr val="0070C0"/>
                </a:solidFill>
              </a:rPr>
            </a:br>
            <a:r>
              <a:rPr lang="en-US" sz="2400" b="1">
                <a:solidFill>
                  <a:srgbClr val="0070C0"/>
                </a:solidFill>
              </a:rPr>
              <a:t>Container Equipment Data Exchange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A7998-E899-ED4E-9A4A-867C9BC7F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b="1" dirty="0">
                <a:solidFill>
                  <a:srgbClr val="0070C0"/>
                </a:solidFill>
              </a:rPr>
              <a:t>Vertical position. </a:t>
            </a:r>
          </a:p>
          <a:p>
            <a:endParaRPr lang="en-US" sz="2100" b="1" dirty="0">
              <a:solidFill>
                <a:srgbClr val="0070C0"/>
              </a:solidFill>
            </a:endParaRPr>
          </a:p>
          <a:p>
            <a:r>
              <a:rPr lang="en-US" sz="1800" b="1" dirty="0">
                <a:solidFill>
                  <a:srgbClr val="0070C0"/>
                </a:solidFill>
              </a:rPr>
              <a:t>H &gt; HIGH</a:t>
            </a:r>
          </a:p>
          <a:p>
            <a:r>
              <a:rPr lang="en-US" sz="1800" b="1" dirty="0">
                <a:solidFill>
                  <a:srgbClr val="0070C0"/>
                </a:solidFill>
              </a:rPr>
              <a:t>T &gt; TOP</a:t>
            </a:r>
          </a:p>
          <a:p>
            <a:r>
              <a:rPr lang="en-US" sz="1800" b="1" dirty="0">
                <a:solidFill>
                  <a:srgbClr val="0070C0"/>
                </a:solidFill>
              </a:rPr>
              <a:t>B &gt; BOTTOM</a:t>
            </a:r>
          </a:p>
          <a:p>
            <a:r>
              <a:rPr lang="en-US" sz="1800" b="1" dirty="0">
                <a:solidFill>
                  <a:srgbClr val="0070C0"/>
                </a:solidFill>
              </a:rPr>
              <a:t>G &gt; GROUND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CEAC7E-BC6C-91B1-C1B9-B1BA68CC03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6307" y="1690688"/>
            <a:ext cx="3399385" cy="30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7BF2A-FB42-AC1F-0DB2-DD1E2EBED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Brace 2">
            <a:extLst>
              <a:ext uri="{FF2B5EF4-FFF2-40B4-BE49-F238E27FC236}">
                <a16:creationId xmlns:a16="http://schemas.microsoft.com/office/drawing/2014/main" id="{2248FF04-315E-0531-3694-141A7C4A5D59}"/>
              </a:ext>
            </a:extLst>
          </p:cNvPr>
          <p:cNvSpPr/>
          <p:nvPr/>
        </p:nvSpPr>
        <p:spPr>
          <a:xfrm>
            <a:off x="3051675" y="1283546"/>
            <a:ext cx="373034" cy="136214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399F14A3-C731-1901-2468-D9690BC98E36}"/>
              </a:ext>
            </a:extLst>
          </p:cNvPr>
          <p:cNvSpPr/>
          <p:nvPr/>
        </p:nvSpPr>
        <p:spPr>
          <a:xfrm>
            <a:off x="3051675" y="5342463"/>
            <a:ext cx="383950" cy="126689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8C326240-2A31-9BE1-D880-44A9BF79C47D}"/>
              </a:ext>
            </a:extLst>
          </p:cNvPr>
          <p:cNvSpPr/>
          <p:nvPr/>
        </p:nvSpPr>
        <p:spPr>
          <a:xfrm>
            <a:off x="3069035" y="1631122"/>
            <a:ext cx="373034" cy="1797878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3FA47D7-7BF5-6B5F-3142-BFE72AF7E200}"/>
              </a:ext>
            </a:extLst>
          </p:cNvPr>
          <p:cNvSpPr/>
          <p:nvPr/>
        </p:nvSpPr>
        <p:spPr>
          <a:xfrm>
            <a:off x="3038511" y="3531643"/>
            <a:ext cx="410278" cy="1695236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7FFE72-487B-1538-0610-F29500CB7A43}"/>
              </a:ext>
            </a:extLst>
          </p:cNvPr>
          <p:cNvSpPr txBox="1"/>
          <p:nvPr/>
        </p:nvSpPr>
        <p:spPr>
          <a:xfrm>
            <a:off x="2428307" y="1131094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AD9D6D-4657-2044-769C-45679F5F01DC}"/>
              </a:ext>
            </a:extLst>
          </p:cNvPr>
          <p:cNvSpPr txBox="1"/>
          <p:nvPr/>
        </p:nvSpPr>
        <p:spPr>
          <a:xfrm>
            <a:off x="2503487" y="5140349"/>
            <a:ext cx="485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C014D0-036E-439F-C9A8-D2ABF556531F}"/>
              </a:ext>
            </a:extLst>
          </p:cNvPr>
          <p:cNvSpPr txBox="1"/>
          <p:nvPr/>
        </p:nvSpPr>
        <p:spPr>
          <a:xfrm>
            <a:off x="2485673" y="2264603"/>
            <a:ext cx="304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B35ACE-119C-86DA-D11A-3703E3C2E901}"/>
              </a:ext>
            </a:extLst>
          </p:cNvPr>
          <p:cNvSpPr txBox="1"/>
          <p:nvPr/>
        </p:nvSpPr>
        <p:spPr>
          <a:xfrm>
            <a:off x="2509759" y="4113803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566F9C-BC6B-F50B-0C31-937557C300C5}"/>
              </a:ext>
            </a:extLst>
          </p:cNvPr>
          <p:cNvSpPr txBox="1"/>
          <p:nvPr/>
        </p:nvSpPr>
        <p:spPr>
          <a:xfrm>
            <a:off x="5561744" y="5543636"/>
            <a:ext cx="179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Doors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D822A8BF-5934-3D60-75A4-CF6FFBCEF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0543" y="1131094"/>
            <a:ext cx="4142065" cy="441338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593AF7-4A3F-C1E5-7D7D-8994172288E4}"/>
              </a:ext>
            </a:extLst>
          </p:cNvPr>
          <p:cNvCxnSpPr>
            <a:cxnSpLocks/>
          </p:cNvCxnSpPr>
          <p:nvPr/>
        </p:nvCxnSpPr>
        <p:spPr>
          <a:xfrm>
            <a:off x="4065494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F7D2E0D-981A-87A0-8CC3-C0B575A2FD6A}"/>
              </a:ext>
            </a:extLst>
          </p:cNvPr>
          <p:cNvCxnSpPr>
            <a:cxnSpLocks/>
          </p:cNvCxnSpPr>
          <p:nvPr/>
        </p:nvCxnSpPr>
        <p:spPr>
          <a:xfrm>
            <a:off x="7541559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4605F39-A2CC-147E-FD62-F45FFE20F233}"/>
              </a:ext>
            </a:extLst>
          </p:cNvPr>
          <p:cNvCxnSpPr>
            <a:cxnSpLocks/>
          </p:cNvCxnSpPr>
          <p:nvPr/>
        </p:nvCxnSpPr>
        <p:spPr>
          <a:xfrm>
            <a:off x="5771573" y="1131094"/>
            <a:ext cx="0" cy="44985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418806B-3BBE-9FE6-C632-778AAFCDE577}"/>
              </a:ext>
            </a:extLst>
          </p:cNvPr>
          <p:cNvSpPr txBox="1"/>
          <p:nvPr/>
        </p:nvSpPr>
        <p:spPr>
          <a:xfrm>
            <a:off x="3764448" y="830356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A54B15-B34B-29CB-37C9-D6E8537B7059}"/>
              </a:ext>
            </a:extLst>
          </p:cNvPr>
          <p:cNvSpPr txBox="1"/>
          <p:nvPr/>
        </p:nvSpPr>
        <p:spPr>
          <a:xfrm>
            <a:off x="7561806" y="824098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770F5A-A711-E596-CDFA-02B6DF12552B}"/>
              </a:ext>
            </a:extLst>
          </p:cNvPr>
          <p:cNvSpPr txBox="1"/>
          <p:nvPr/>
        </p:nvSpPr>
        <p:spPr>
          <a:xfrm>
            <a:off x="4792428" y="816450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FAD3CB-D6D6-6035-13BB-20C23E7B5993}"/>
              </a:ext>
            </a:extLst>
          </p:cNvPr>
          <p:cNvSpPr txBox="1"/>
          <p:nvPr/>
        </p:nvSpPr>
        <p:spPr>
          <a:xfrm>
            <a:off x="6703798" y="824098"/>
            <a:ext cx="328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2604B89D-CDB0-E226-1693-172F485C89A5}"/>
              </a:ext>
            </a:extLst>
          </p:cNvPr>
          <p:cNvSpPr/>
          <p:nvPr/>
        </p:nvSpPr>
        <p:spPr>
          <a:xfrm>
            <a:off x="1981891" y="1262435"/>
            <a:ext cx="418527" cy="4431912"/>
          </a:xfrm>
          <a:prstGeom prst="leftBrace">
            <a:avLst>
              <a:gd name="adj1" fmla="val 25000"/>
              <a:gd name="adj2" fmla="val 50000"/>
            </a:avLst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0EF3A2-5C5E-15AC-6DC6-1F856C313A74}"/>
              </a:ext>
            </a:extLst>
          </p:cNvPr>
          <p:cNvSpPr txBox="1"/>
          <p:nvPr/>
        </p:nvSpPr>
        <p:spPr>
          <a:xfrm>
            <a:off x="1339303" y="3201392"/>
            <a:ext cx="429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93722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545</Words>
  <Application>Microsoft Office PowerPoint</Application>
  <PresentationFormat>Widescreen</PresentationFormat>
  <Paragraphs>161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Wingdings</vt:lpstr>
      <vt:lpstr>Office Theme</vt:lpstr>
      <vt:lpstr>Welcome! Overview of ISO Location Codes </vt:lpstr>
      <vt:lpstr>ISO Location Codes</vt:lpstr>
      <vt:lpstr>ISO/CEDEX  9897 Container Equipment Data Exchange</vt:lpstr>
      <vt:lpstr>ISO/CEDEX  9897 Container Equipment Data Exchange</vt:lpstr>
      <vt:lpstr>ISO/CEDEX  9897 Container Equipment Data Exchange</vt:lpstr>
      <vt:lpstr>ISO/CEDEX  9897 Container Equipment Data Exchange</vt:lpstr>
      <vt:lpstr>PowerPoint Presentation</vt:lpstr>
      <vt:lpstr>ISO/CEDEX  9897 Container Equipment Data Exchange</vt:lpstr>
      <vt:lpstr>PowerPoint Presentation</vt:lpstr>
      <vt:lpstr>PowerPoint Presentation</vt:lpstr>
      <vt:lpstr> Floor Face = B (first character) Underside = U (first character)</vt:lpstr>
      <vt:lpstr>PowerPoint Presentation</vt:lpstr>
      <vt:lpstr>PowerPoint Presentation</vt:lpstr>
      <vt:lpstr>PowerPoint Presentation</vt:lpstr>
      <vt:lpstr>                                         TL3N</vt:lpstr>
      <vt:lpstr>PowerPoint Presentation</vt:lpstr>
      <vt:lpstr>PowerPoint Presentation</vt:lpstr>
      <vt:lpstr>PowerPoint Presentation</vt:lpstr>
      <vt:lpstr>Thanks for watching it. We hope this presentation was useful to you.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Luiz F. Goncalves</dc:creator>
  <cp:lastModifiedBy>Luiz F. Goncalves</cp:lastModifiedBy>
  <cp:revision>5</cp:revision>
  <dcterms:created xsi:type="dcterms:W3CDTF">2026-05-01T19:25:51Z</dcterms:created>
  <dcterms:modified xsi:type="dcterms:W3CDTF">2026-05-08T14:47:22Z</dcterms:modified>
  <cp:contentStatus/>
</cp:coreProperties>
</file>